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notesMasterIdLst>
    <p:notesMasterId r:id="rId34"/>
  </p:notesMasterIdLst>
  <p:sldIdLst>
    <p:sldId id="462" r:id="rId6"/>
    <p:sldId id="311" r:id="rId7"/>
    <p:sldId id="310" r:id="rId8"/>
    <p:sldId id="312" r:id="rId9"/>
    <p:sldId id="313" r:id="rId10"/>
    <p:sldId id="261" r:id="rId11"/>
    <p:sldId id="286" r:id="rId12"/>
    <p:sldId id="263" r:id="rId13"/>
    <p:sldId id="294" r:id="rId14"/>
    <p:sldId id="327" r:id="rId15"/>
    <p:sldId id="321" r:id="rId16"/>
    <p:sldId id="323" r:id="rId17"/>
    <p:sldId id="324" r:id="rId18"/>
    <p:sldId id="325" r:id="rId19"/>
    <p:sldId id="292" r:id="rId20"/>
    <p:sldId id="291" r:id="rId21"/>
    <p:sldId id="283" r:id="rId22"/>
    <p:sldId id="264" r:id="rId23"/>
    <p:sldId id="268" r:id="rId24"/>
    <p:sldId id="269" r:id="rId25"/>
    <p:sldId id="328" r:id="rId26"/>
    <p:sldId id="270" r:id="rId27"/>
    <p:sldId id="276" r:id="rId28"/>
    <p:sldId id="277" r:id="rId29"/>
    <p:sldId id="278" r:id="rId30"/>
    <p:sldId id="279" r:id="rId31"/>
    <p:sldId id="280"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96154" autoAdjust="0"/>
  </p:normalViewPr>
  <p:slideViewPr>
    <p:cSldViewPr>
      <p:cViewPr varScale="1">
        <p:scale>
          <a:sx n="63" d="100"/>
          <a:sy n="63" d="100"/>
        </p:scale>
        <p:origin x="145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2A4D58-19FD-4163-94E1-6F45C5EAE4C8}" type="datetimeFigureOut">
              <a:rPr lang="en-US" smtClean="0"/>
              <a:t>10/14/2020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8ECD2-05FB-4BBE-952C-829DAD995859}" type="slidenum">
              <a:rPr lang="en-US" smtClean="0"/>
              <a:t>‹#›</a:t>
            </a:fld>
            <a:endParaRPr lang="en-US"/>
          </a:p>
        </p:txBody>
      </p:sp>
    </p:spTree>
    <p:extLst>
      <p:ext uri="{BB962C8B-B14F-4D97-AF65-F5344CB8AC3E}">
        <p14:creationId xmlns:p14="http://schemas.microsoft.com/office/powerpoint/2010/main" val="2372292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(WHO, 2006).</a:t>
            </a:r>
          </a:p>
          <a:p>
            <a:pPr eaLnBrk="1" hangingPunct="1">
              <a:spcBef>
                <a:spcPct val="0"/>
              </a:spcBef>
            </a:pPr>
            <a:r>
              <a:rPr lang="en-US" altLang="en-US" dirty="0"/>
              <a:t>Micronutrient deficiencies; </a:t>
            </a:r>
            <a:r>
              <a:rPr lang="en-US" altLang="en-US" dirty="0" err="1"/>
              <a:t>anaemia</a:t>
            </a:r>
            <a:r>
              <a:rPr lang="en-US" altLang="en-US" dirty="0"/>
              <a:t>, night blindness, low immune development, mental growth.</a:t>
            </a:r>
          </a:p>
          <a:p>
            <a:pPr eaLnBrk="1" hangingPunct="1">
              <a:spcBef>
                <a:spcPct val="0"/>
              </a:spcBef>
            </a:pPr>
            <a:r>
              <a:rPr lang="en-US" sz="1200" b="0" i="0" kern="1200" dirty="0">
                <a:solidFill>
                  <a:schemeClr val="tx1"/>
                </a:solidFill>
                <a:effectLst/>
                <a:latin typeface="+mn-lt"/>
                <a:ea typeface="+mn-ea"/>
                <a:cs typeface="+mn-cs"/>
              </a:rPr>
              <a:t>iron deficiency exacts its heaviest overall toll in terms of ill-health, premature death and lost earnings.</a:t>
            </a: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70BB3B9-AE8F-4772-8BC9-50C084A70A3C}" type="slidenum">
              <a:rPr lang="en-US" altLang="en-US" smtClean="0">
                <a:solidFill>
                  <a:prstClr val="black"/>
                </a:solidFill>
                <a:latin typeface="Arial" charset="0"/>
              </a:rPr>
              <a:pPr eaLnBrk="1" hangingPunct="1">
                <a:spcBef>
                  <a:spcPct val="0"/>
                </a:spcBef>
              </a:pPr>
              <a:t>6</a:t>
            </a:fld>
            <a:endParaRPr lang="en-US" altLang="en-US">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 &amp; essential MNDs</a:t>
            </a:r>
            <a:r>
              <a:rPr lang="en-US" baseline="0" dirty="0"/>
              <a:t> </a:t>
            </a:r>
            <a:r>
              <a:rPr lang="en-US" dirty="0"/>
              <a:t>drains the life and vitality out of development.</a:t>
            </a:r>
          </a:p>
        </p:txBody>
      </p:sp>
      <p:sp>
        <p:nvSpPr>
          <p:cNvPr id="4" name="Slide Number Placeholder 3"/>
          <p:cNvSpPr>
            <a:spLocks noGrp="1"/>
          </p:cNvSpPr>
          <p:nvPr>
            <p:ph type="sldNum" sz="quarter" idx="10"/>
          </p:nvPr>
        </p:nvSpPr>
        <p:spPr/>
        <p:txBody>
          <a:bodyPr/>
          <a:lstStyle/>
          <a:p>
            <a:fld id="{AA98ECD2-05FB-4BBE-952C-829DAD995859}" type="slidenum">
              <a:rPr lang="en-US" smtClean="0"/>
              <a:t>8</a:t>
            </a:fld>
            <a:endParaRPr lang="en-US"/>
          </a:p>
        </p:txBody>
      </p:sp>
    </p:spTree>
    <p:extLst>
      <p:ext uri="{BB962C8B-B14F-4D97-AF65-F5344CB8AC3E}">
        <p14:creationId xmlns:p14="http://schemas.microsoft.com/office/powerpoint/2010/main" val="86723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54AA59A-7974-412E-9680-28165E470398}" type="slidenum">
              <a:rPr lang="en-US" altLang="en-US"/>
              <a:pPr>
                <a:spcBef>
                  <a:spcPct val="0"/>
                </a:spcBef>
              </a:pPr>
              <a:t>11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both the means and potential to achieve widespread improvement</a:t>
            </a:r>
          </a:p>
        </p:txBody>
      </p:sp>
      <p:sp>
        <p:nvSpPr>
          <p:cNvPr id="4" name="Slide Number Placeholder 3"/>
          <p:cNvSpPr>
            <a:spLocks noGrp="1"/>
          </p:cNvSpPr>
          <p:nvPr>
            <p:ph type="sldNum" sz="quarter" idx="10"/>
          </p:nvPr>
        </p:nvSpPr>
        <p:spPr/>
        <p:txBody>
          <a:bodyPr/>
          <a:lstStyle/>
          <a:p>
            <a:fld id="{AA98ECD2-05FB-4BBE-952C-829DAD995859}" type="slidenum">
              <a:rPr lang="en-US" smtClean="0"/>
              <a:t>20</a:t>
            </a:fld>
            <a:endParaRPr lang="en-US"/>
          </a:p>
        </p:txBody>
      </p:sp>
    </p:spTree>
    <p:extLst>
      <p:ext uri="{BB962C8B-B14F-4D97-AF65-F5344CB8AC3E}">
        <p14:creationId xmlns:p14="http://schemas.microsoft.com/office/powerpoint/2010/main" val="2164620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FE24078-044D-42B2-A0BD-B9FADAA12007}" type="datetimeFigureOut">
              <a:rPr lang="en-US" smtClean="0"/>
              <a:t>10/14/2020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D4503E1-8209-4476-A7E4-4A386BF1F31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E24078-044D-42B2-A0BD-B9FADAA12007}"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503E1-8209-4476-A7E4-4A386BF1F31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D4503E1-8209-4476-A7E4-4A386BF1F31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E24078-044D-42B2-A0BD-B9FADAA12007}"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3943645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70427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4089485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3709119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3859211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2657822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974991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396928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CFE24078-044D-42B2-A0BD-B9FADAA12007}"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D4503E1-8209-4476-A7E4-4A386BF1F31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667675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1187251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240230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FE24078-044D-42B2-A0BD-B9FADAA12007}" type="datetimeFigureOut">
              <a:rPr lang="en-US" smtClean="0"/>
              <a:t>10/14/2020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D4503E1-8209-4476-A7E4-4A386BF1F31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CFE24078-044D-42B2-A0BD-B9FADAA12007}"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503E1-8209-4476-A7E4-4A386BF1F31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FE24078-044D-42B2-A0BD-B9FADAA12007}" type="datetimeFigureOut">
              <a:rPr lang="en-US" smtClean="0"/>
              <a:t>10/14/2020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D4503E1-8209-4476-A7E4-4A386BF1F31C}"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FE24078-044D-42B2-A0BD-B9FADAA12007}"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D4503E1-8209-4476-A7E4-4A386BF1F3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FE24078-044D-42B2-A0BD-B9FADAA12007}"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D4503E1-8209-4476-A7E4-4A386BF1F3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D4503E1-8209-4476-A7E4-4A386BF1F31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FE24078-044D-42B2-A0BD-B9FADAA12007}" type="datetimeFigureOut">
              <a:rPr lang="en-US" smtClean="0"/>
              <a:t>10/14/2020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D4503E1-8209-4476-A7E4-4A386BF1F31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FE24078-044D-42B2-A0BD-B9FADAA12007}" type="datetimeFigureOut">
              <a:rPr lang="en-US" smtClean="0"/>
              <a:t>10/14/2020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FE24078-044D-42B2-A0BD-B9FADAA12007}" type="datetimeFigureOut">
              <a:rPr lang="en-US" smtClean="0"/>
              <a:t>10/14/2020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D4503E1-8209-4476-A7E4-4A386BF1F31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E7B928-FF05-4680-B9E6-9CBF46CCBEEC}" type="datetimeFigureOut">
              <a:rPr lang="en-US" smtClean="0"/>
              <a:pPr/>
              <a:t>10/14/2020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1EA07C-EE9C-40C2-ADB5-5ED734F62BC1}" type="slidenum">
              <a:rPr lang="en-US" smtClean="0"/>
              <a:pPr/>
              <a:t>‹#›</a:t>
            </a:fld>
            <a:endParaRPr lang="en-US"/>
          </a:p>
        </p:txBody>
      </p:sp>
    </p:spTree>
    <p:extLst>
      <p:ext uri="{BB962C8B-B14F-4D97-AF65-F5344CB8AC3E}">
        <p14:creationId xmlns:p14="http://schemas.microsoft.com/office/powerpoint/2010/main" val="30852018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1315296"/>
            <a:ext cx="569714" cy="428322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a:endParaRPr>
          </a:p>
        </p:txBody>
      </p:sp>
      <p:sp>
        <p:nvSpPr>
          <p:cNvPr id="8"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8" y="1114559"/>
            <a:ext cx="361991" cy="414106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a:endParaRPr>
          </a:p>
        </p:txBody>
      </p:sp>
      <p:sp>
        <p:nvSpPr>
          <p:cNvPr id="10"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3" y="1112569"/>
            <a:ext cx="3472604" cy="3949346"/>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a:endParaRPr>
          </a:p>
        </p:txBody>
      </p:sp>
      <p:sp>
        <p:nvSpPr>
          <p:cNvPr id="12"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35" y="1660922"/>
            <a:ext cx="5467664" cy="3931724"/>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a:endParaRPr>
          </a:p>
        </p:txBody>
      </p:sp>
      <p:pic>
        <p:nvPicPr>
          <p:cNvPr id="9" name="Picture 8">
            <a:extLst>
              <a:ext uri="{FF2B5EF4-FFF2-40B4-BE49-F238E27FC236}">
                <a16:creationId xmlns:a16="http://schemas.microsoft.com/office/drawing/2014/main" id="{4AB04668-EF9C-4D02-9B11-B5CE9621D943}"/>
              </a:ext>
            </a:extLst>
          </p:cNvPr>
          <p:cNvPicPr>
            <a:picLocks noChangeAspect="1"/>
          </p:cNvPicPr>
          <p:nvPr/>
        </p:nvPicPr>
        <p:blipFill>
          <a:blip r:embed="rId2"/>
          <a:stretch>
            <a:fillRect/>
          </a:stretch>
        </p:blipFill>
        <p:spPr>
          <a:xfrm>
            <a:off x="2287" y="0"/>
            <a:ext cx="3468032" cy="1164869"/>
          </a:xfrm>
          <a:prstGeom prst="rect">
            <a:avLst/>
          </a:prstGeom>
        </p:spPr>
      </p:pic>
      <p:sp>
        <p:nvSpPr>
          <p:cNvPr id="5" name="Rectangle 4">
            <a:extLst>
              <a:ext uri="{FF2B5EF4-FFF2-40B4-BE49-F238E27FC236}">
                <a16:creationId xmlns:a16="http://schemas.microsoft.com/office/drawing/2014/main" id="{4403EFA2-EA08-4B72-9D8F-E837566E2040}"/>
              </a:ext>
            </a:extLst>
          </p:cNvPr>
          <p:cNvSpPr/>
          <p:nvPr/>
        </p:nvSpPr>
        <p:spPr>
          <a:xfrm>
            <a:off x="117658" y="2627336"/>
            <a:ext cx="3273822" cy="1708160"/>
          </a:xfrm>
          <a:prstGeom prst="rect">
            <a:avLst/>
          </a:prstGeom>
        </p:spPr>
        <p:txBody>
          <a:bodyPr wrap="square">
            <a:spAutoFit/>
          </a:bodyPr>
          <a:lstStyle/>
          <a:p>
            <a:pPr algn="ctr" defTabSz="685800">
              <a:defRPr/>
            </a:pPr>
            <a:r>
              <a:rPr lang="en-US" sz="2100" b="1" kern="0" dirty="0">
                <a:solidFill>
                  <a:srgbClr val="FFFFFF"/>
                </a:solidFill>
                <a:latin typeface="Helvetica" panose="020B0604020202020204" pitchFamily="34" charset="0"/>
                <a:cs typeface="Helvetica" panose="020B0604020202020204" pitchFamily="34" charset="0"/>
              </a:rPr>
              <a:t>Point-of-use fortification with micronutrient powders for children aged 6-23 months</a:t>
            </a:r>
            <a:endParaRPr lang="en-US" sz="1200" kern="0" dirty="0">
              <a:solidFill>
                <a:sysClr val="windowText" lastClr="000000"/>
              </a:solidFill>
              <a:latin typeface="Calibri"/>
            </a:endParaRPr>
          </a:p>
        </p:txBody>
      </p:sp>
      <p:pic>
        <p:nvPicPr>
          <p:cNvPr id="2" name="Picture 1">
            <a:extLst>
              <a:ext uri="{FF2B5EF4-FFF2-40B4-BE49-F238E27FC236}">
                <a16:creationId xmlns:a16="http://schemas.microsoft.com/office/drawing/2014/main" id="{D2B0CCAE-9567-4DD5-B00F-9B6DAD2C3E02}"/>
              </a:ext>
            </a:extLst>
          </p:cNvPr>
          <p:cNvPicPr>
            <a:picLocks noChangeAspect="1"/>
          </p:cNvPicPr>
          <p:nvPr/>
        </p:nvPicPr>
        <p:blipFill>
          <a:blip r:embed="rId3"/>
          <a:stretch>
            <a:fillRect/>
          </a:stretch>
        </p:blipFill>
        <p:spPr>
          <a:xfrm>
            <a:off x="4246049" y="2233727"/>
            <a:ext cx="2134396" cy="2786113"/>
          </a:xfrm>
          <a:prstGeom prst="rect">
            <a:avLst/>
          </a:prstGeom>
        </p:spPr>
      </p:pic>
      <p:pic>
        <p:nvPicPr>
          <p:cNvPr id="3" name="Picture 2">
            <a:extLst>
              <a:ext uri="{FF2B5EF4-FFF2-40B4-BE49-F238E27FC236}">
                <a16:creationId xmlns:a16="http://schemas.microsoft.com/office/drawing/2014/main" id="{D0546D02-8A0C-46F7-B336-5AF3D0F85628}"/>
              </a:ext>
            </a:extLst>
          </p:cNvPr>
          <p:cNvPicPr>
            <a:picLocks noChangeAspect="1"/>
          </p:cNvPicPr>
          <p:nvPr/>
        </p:nvPicPr>
        <p:blipFill>
          <a:blip r:embed="rId4"/>
          <a:stretch>
            <a:fillRect/>
          </a:stretch>
        </p:blipFill>
        <p:spPr>
          <a:xfrm>
            <a:off x="6665302" y="2233726"/>
            <a:ext cx="2097698" cy="2786113"/>
          </a:xfrm>
          <a:prstGeom prst="rect">
            <a:avLst/>
          </a:prstGeom>
        </p:spPr>
      </p:pic>
    </p:spTree>
    <p:extLst>
      <p:ext uri="{BB962C8B-B14F-4D97-AF65-F5344CB8AC3E}">
        <p14:creationId xmlns:p14="http://schemas.microsoft.com/office/powerpoint/2010/main" val="3587915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066800"/>
          </a:xfrm>
        </p:spPr>
        <p:txBody>
          <a:bodyPr>
            <a:normAutofit fontScale="90000"/>
          </a:bodyPr>
          <a:lstStyle/>
          <a:p>
            <a:pPr eaLnBrk="1" fontAlgn="auto" hangingPunct="1">
              <a:spcAft>
                <a:spcPts val="0"/>
              </a:spcAft>
              <a:defRPr/>
            </a:pPr>
            <a:r>
              <a:rPr lang="en-US" b="1" dirty="0"/>
              <a:t/>
            </a:r>
            <a:br>
              <a:rPr lang="en-US" b="1" dirty="0"/>
            </a:br>
            <a:r>
              <a:rPr lang="en-US" b="1" dirty="0"/>
              <a:t/>
            </a:r>
            <a:br>
              <a:rPr lang="en-US" b="1" dirty="0"/>
            </a:br>
            <a:r>
              <a:rPr lang="en-US" b="1" dirty="0"/>
              <a:t>Under five Micronutrient Deficiencies (KNMS 2011)</a:t>
            </a:r>
          </a:p>
        </p:txBody>
      </p:sp>
      <p:sp>
        <p:nvSpPr>
          <p:cNvPr id="8195" name="Content Placeholder 2"/>
          <p:cNvSpPr>
            <a:spLocks noGrp="1"/>
          </p:cNvSpPr>
          <p:nvPr>
            <p:ph sz="quarter" idx="1"/>
          </p:nvPr>
        </p:nvSpPr>
        <p:spPr>
          <a:xfrm>
            <a:off x="914400" y="2057400"/>
            <a:ext cx="7772400" cy="4572000"/>
          </a:xfrm>
        </p:spPr>
        <p:txBody>
          <a:bodyPr/>
          <a:lstStyle/>
          <a:p>
            <a:pPr eaLnBrk="1" hangingPunct="1">
              <a:spcBef>
                <a:spcPts val="1800"/>
              </a:spcBef>
            </a:pPr>
            <a:r>
              <a:rPr lang="en-US" altLang="en-US" sz="2800" dirty="0"/>
              <a:t>Vitamin A deficiency  (under five)  : 9.2 %</a:t>
            </a:r>
          </a:p>
          <a:p>
            <a:pPr eaLnBrk="1" hangingPunct="1">
              <a:spcBef>
                <a:spcPts val="1800"/>
              </a:spcBef>
            </a:pPr>
            <a:r>
              <a:rPr lang="en-US" altLang="en-US" sz="2800" dirty="0"/>
              <a:t>Iron Deficiency (under five) : 73 %</a:t>
            </a:r>
          </a:p>
          <a:p>
            <a:pPr eaLnBrk="1" hangingPunct="1">
              <a:spcBef>
                <a:spcPts val="1800"/>
              </a:spcBef>
            </a:pPr>
            <a:r>
              <a:rPr lang="en-US" altLang="en-US" sz="2800" dirty="0"/>
              <a:t>Zinc Deficiency (under five) : 51 %</a:t>
            </a:r>
          </a:p>
          <a:p>
            <a:pPr eaLnBrk="1" hangingPunct="1">
              <a:spcBef>
                <a:spcPts val="1800"/>
              </a:spcBef>
            </a:pPr>
            <a:r>
              <a:rPr lang="en-US" altLang="en-US" sz="2800" dirty="0"/>
              <a:t>Iron Deficiency Anemia (women): 55%</a:t>
            </a:r>
          </a:p>
          <a:p>
            <a:pPr marL="0" indent="0" eaLnBrk="1" hangingPunct="1">
              <a:buNone/>
            </a:pPr>
            <a:endParaRPr lang="en-US" altLang="en-US" dirty="0"/>
          </a:p>
        </p:txBody>
      </p:sp>
    </p:spTree>
    <p:extLst>
      <p:ext uri="{BB962C8B-B14F-4D97-AF65-F5344CB8AC3E}">
        <p14:creationId xmlns:p14="http://schemas.microsoft.com/office/powerpoint/2010/main" val="277947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819400" y="4572000"/>
            <a:ext cx="3657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ounded Rectangle 4"/>
          <p:cNvSpPr/>
          <p:nvPr/>
        </p:nvSpPr>
        <p:spPr>
          <a:xfrm>
            <a:off x="2286000" y="2286000"/>
            <a:ext cx="4800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72" name="Title 1"/>
          <p:cNvSpPr>
            <a:spLocks noGrp="1"/>
          </p:cNvSpPr>
          <p:nvPr>
            <p:ph type="title"/>
          </p:nvPr>
        </p:nvSpPr>
        <p:spPr>
          <a:xfrm>
            <a:off x="533400" y="228600"/>
            <a:ext cx="7467600" cy="1143000"/>
          </a:xfrm>
        </p:spPr>
        <p:txBody>
          <a:bodyPr>
            <a:normAutofit fontScale="90000"/>
          </a:bodyPr>
          <a:lstStyle/>
          <a:p>
            <a:pPr eaLnBrk="1" hangingPunct="1"/>
            <a:r>
              <a:rPr lang="en-US" altLang="en-US" sz="3600" b="1" dirty="0"/>
              <a:t>Why point-of –use  fortification?</a:t>
            </a:r>
          </a:p>
        </p:txBody>
      </p:sp>
      <p:sp>
        <p:nvSpPr>
          <p:cNvPr id="3" name="Content Placeholder 2"/>
          <p:cNvSpPr>
            <a:spLocks noGrp="1"/>
          </p:cNvSpPr>
          <p:nvPr>
            <p:ph sz="quarter" idx="1"/>
          </p:nvPr>
        </p:nvSpPr>
        <p:spPr>
          <a:xfrm>
            <a:off x="533400" y="1676400"/>
            <a:ext cx="8153400" cy="4221163"/>
          </a:xfrm>
          <a:ln>
            <a:solidFill>
              <a:schemeClr val="accent1">
                <a:lumMod val="60000"/>
                <a:lumOff val="40000"/>
              </a:schemeClr>
            </a:solidFill>
          </a:ln>
        </p:spPr>
        <p:txBody>
          <a:bodyPr>
            <a:normAutofit fontScale="62500" lnSpcReduction="20000"/>
          </a:bodyPr>
          <a:lstStyle/>
          <a:p>
            <a:pPr marL="274320" indent="-274320" eaLnBrk="1" fontAlgn="auto" hangingPunct="1">
              <a:spcBef>
                <a:spcPts val="580"/>
              </a:spcBef>
              <a:spcAft>
                <a:spcPts val="0"/>
              </a:spcAft>
              <a:buFont typeface="Wingdings"/>
              <a:buChar char=""/>
              <a:defRPr/>
            </a:pPr>
            <a:endParaRPr lang="en-US" dirty="0"/>
          </a:p>
          <a:p>
            <a:pPr marL="274320" indent="-274320" algn="ctr" eaLnBrk="1" fontAlgn="auto" hangingPunct="1">
              <a:spcBef>
                <a:spcPts val="580"/>
              </a:spcBef>
              <a:spcAft>
                <a:spcPts val="0"/>
              </a:spcAft>
              <a:buFont typeface="Wingdings"/>
              <a:buNone/>
              <a:defRPr/>
            </a:pPr>
            <a:endParaRPr lang="en-US" b="1" dirty="0"/>
          </a:p>
          <a:p>
            <a:pPr marL="274320" indent="-274320" algn="ctr" eaLnBrk="1" fontAlgn="auto" hangingPunct="1">
              <a:spcBef>
                <a:spcPts val="580"/>
              </a:spcBef>
              <a:spcAft>
                <a:spcPts val="0"/>
              </a:spcAft>
              <a:buFont typeface="Wingdings"/>
              <a:buNone/>
              <a:defRPr/>
            </a:pPr>
            <a:endParaRPr lang="en-US" b="1" dirty="0"/>
          </a:p>
          <a:p>
            <a:pPr marL="274320" indent="-274320" algn="ctr" eaLnBrk="1" fontAlgn="auto" hangingPunct="1">
              <a:spcBef>
                <a:spcPts val="580"/>
              </a:spcBef>
              <a:spcAft>
                <a:spcPts val="0"/>
              </a:spcAft>
              <a:buFont typeface="Wingdings"/>
              <a:buNone/>
              <a:defRPr/>
            </a:pPr>
            <a:r>
              <a:rPr lang="en-US" b="1" dirty="0">
                <a:solidFill>
                  <a:schemeClr val="bg1"/>
                </a:solidFill>
              </a:rPr>
              <a:t>High  Prevalence of </a:t>
            </a:r>
          </a:p>
          <a:p>
            <a:pPr marL="274320" indent="-274320" algn="ctr" eaLnBrk="1" fontAlgn="auto" hangingPunct="1">
              <a:spcBef>
                <a:spcPts val="580"/>
              </a:spcBef>
              <a:spcAft>
                <a:spcPts val="0"/>
              </a:spcAft>
              <a:buFont typeface="Wingdings"/>
              <a:buNone/>
              <a:defRPr/>
            </a:pPr>
            <a:r>
              <a:rPr lang="en-US" b="1" dirty="0">
                <a:solidFill>
                  <a:schemeClr val="bg1"/>
                </a:solidFill>
              </a:rPr>
              <a:t>Micronutrient Deficiencies        </a:t>
            </a:r>
          </a:p>
          <a:p>
            <a:pPr marL="274320" indent="-274320" algn="ctr" eaLnBrk="1" fontAlgn="auto" hangingPunct="1">
              <a:spcBef>
                <a:spcPts val="580"/>
              </a:spcBef>
              <a:spcAft>
                <a:spcPts val="0"/>
              </a:spcAft>
              <a:buFont typeface="Wingdings"/>
              <a:buNone/>
              <a:defRPr/>
            </a:pPr>
            <a:r>
              <a:rPr lang="en-US" b="1" dirty="0"/>
              <a:t> </a:t>
            </a:r>
          </a:p>
          <a:p>
            <a:pPr marL="274320" indent="-274320" algn="ctr" eaLnBrk="1" fontAlgn="auto" hangingPunct="1">
              <a:spcBef>
                <a:spcPts val="580"/>
              </a:spcBef>
              <a:spcAft>
                <a:spcPts val="0"/>
              </a:spcAft>
              <a:buFont typeface="Wingdings"/>
              <a:buNone/>
              <a:defRPr/>
            </a:pPr>
            <a:r>
              <a:rPr lang="en-US" dirty="0">
                <a:solidFill>
                  <a:srgbClr val="FF0000"/>
                </a:solidFill>
              </a:rPr>
              <a:t>  –                      </a:t>
            </a:r>
          </a:p>
          <a:p>
            <a:pPr marL="274320" indent="-274320" algn="ctr" eaLnBrk="1" fontAlgn="auto" hangingPunct="1">
              <a:lnSpc>
                <a:spcPct val="150000"/>
              </a:lnSpc>
              <a:spcBef>
                <a:spcPts val="580"/>
              </a:spcBef>
              <a:spcAft>
                <a:spcPts val="0"/>
              </a:spcAft>
              <a:buFont typeface="Wingdings"/>
              <a:buNone/>
              <a:defRPr/>
            </a:pPr>
            <a:endParaRPr lang="en-US" dirty="0">
              <a:solidFill>
                <a:srgbClr val="FF0000"/>
              </a:solidFill>
            </a:endParaRPr>
          </a:p>
          <a:p>
            <a:pPr marL="274320" indent="-274320" algn="ctr" eaLnBrk="1" fontAlgn="auto" hangingPunct="1">
              <a:lnSpc>
                <a:spcPct val="150000"/>
              </a:lnSpc>
              <a:spcBef>
                <a:spcPts val="580"/>
              </a:spcBef>
              <a:spcAft>
                <a:spcPts val="0"/>
              </a:spcAft>
              <a:buFont typeface="Wingdings"/>
              <a:buNone/>
              <a:defRPr/>
            </a:pPr>
            <a:endParaRPr lang="en-US" dirty="0">
              <a:solidFill>
                <a:srgbClr val="FF0000"/>
              </a:solidFill>
            </a:endParaRPr>
          </a:p>
          <a:p>
            <a:pPr marL="274320" indent="-274320" algn="ctr" eaLnBrk="1" fontAlgn="auto" hangingPunct="1">
              <a:lnSpc>
                <a:spcPct val="150000"/>
              </a:lnSpc>
              <a:spcBef>
                <a:spcPts val="580"/>
              </a:spcBef>
              <a:spcAft>
                <a:spcPts val="0"/>
              </a:spcAft>
              <a:buFont typeface="Wingdings"/>
              <a:buNone/>
              <a:defRPr/>
            </a:pPr>
            <a:endParaRPr lang="en-US" sz="1900" b="1" dirty="0"/>
          </a:p>
          <a:p>
            <a:pPr marL="274320" indent="-274320" algn="ctr" eaLnBrk="1" fontAlgn="auto" hangingPunct="1">
              <a:lnSpc>
                <a:spcPct val="150000"/>
              </a:lnSpc>
              <a:spcBef>
                <a:spcPts val="580"/>
              </a:spcBef>
              <a:spcAft>
                <a:spcPts val="0"/>
              </a:spcAft>
              <a:buFont typeface="Wingdings"/>
              <a:buNone/>
              <a:defRPr/>
            </a:pPr>
            <a:r>
              <a:rPr lang="en-US" sz="2300" b="1" dirty="0">
                <a:solidFill>
                  <a:schemeClr val="bg1"/>
                </a:solidFill>
              </a:rPr>
              <a:t>Major  Direct Cause:</a:t>
            </a:r>
          </a:p>
          <a:p>
            <a:pPr marL="274320" indent="-274320" algn="ctr" eaLnBrk="1" fontAlgn="auto" hangingPunct="1">
              <a:lnSpc>
                <a:spcPct val="150000"/>
              </a:lnSpc>
              <a:spcBef>
                <a:spcPts val="580"/>
              </a:spcBef>
              <a:spcAft>
                <a:spcPts val="0"/>
              </a:spcAft>
              <a:buFont typeface="Wingdings"/>
              <a:buNone/>
              <a:defRPr/>
            </a:pPr>
            <a:r>
              <a:rPr lang="en-US" sz="2300" b="1" dirty="0">
                <a:solidFill>
                  <a:schemeClr val="bg1"/>
                </a:solidFill>
              </a:rPr>
              <a:t>Inadequate micronutrient intake</a:t>
            </a:r>
          </a:p>
          <a:p>
            <a:pPr marL="274320" indent="-274320" algn="ctr" eaLnBrk="1" fontAlgn="auto" hangingPunct="1">
              <a:lnSpc>
                <a:spcPct val="150000"/>
              </a:lnSpc>
              <a:spcBef>
                <a:spcPts val="580"/>
              </a:spcBef>
              <a:spcAft>
                <a:spcPts val="0"/>
              </a:spcAft>
              <a:buFont typeface="Wingdings"/>
              <a:buNone/>
              <a:defRPr/>
            </a:pPr>
            <a:r>
              <a:rPr lang="en-US" sz="2300" b="1" dirty="0"/>
              <a:t>       </a:t>
            </a:r>
          </a:p>
        </p:txBody>
      </p:sp>
      <p:sp>
        <p:nvSpPr>
          <p:cNvPr id="4" name="Isosceles Triangle 3"/>
          <p:cNvSpPr/>
          <p:nvPr/>
        </p:nvSpPr>
        <p:spPr>
          <a:xfrm>
            <a:off x="4191000" y="3352800"/>
            <a:ext cx="98425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407542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52" y="457200"/>
            <a:ext cx="8534400" cy="609600"/>
          </a:xfrm>
        </p:spPr>
        <p:txBody>
          <a:bodyPr>
            <a:normAutofit fontScale="90000"/>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3600" b="1" dirty="0"/>
              <a:t>Reasons for low micronutrient intake </a:t>
            </a:r>
            <a:endParaRPr lang="en-US" b="1" dirty="0"/>
          </a:p>
        </p:txBody>
      </p:sp>
      <p:sp>
        <p:nvSpPr>
          <p:cNvPr id="9219" name="Content Placeholder 1"/>
          <p:cNvSpPr>
            <a:spLocks noGrp="1"/>
          </p:cNvSpPr>
          <p:nvPr>
            <p:ph sz="quarter" idx="1"/>
          </p:nvPr>
        </p:nvSpPr>
        <p:spPr>
          <a:xfrm>
            <a:off x="457200" y="1600200"/>
            <a:ext cx="8382000" cy="4873625"/>
          </a:xfrm>
        </p:spPr>
        <p:txBody>
          <a:bodyPr>
            <a:normAutofit fontScale="92500"/>
          </a:bodyPr>
          <a:lstStyle/>
          <a:p>
            <a:pPr eaLnBrk="1" hangingPunct="1"/>
            <a:r>
              <a:rPr lang="en-US" altLang="en-US" dirty="0"/>
              <a:t>Low dietary diversity </a:t>
            </a:r>
          </a:p>
          <a:p>
            <a:pPr eaLnBrk="1" hangingPunct="1">
              <a:buFont typeface="Wingdings" pitchFamily="2" charset="2"/>
              <a:buNone/>
            </a:pPr>
            <a:r>
              <a:rPr lang="en-US" altLang="en-US" dirty="0"/>
              <a:t>    (</a:t>
            </a:r>
            <a:r>
              <a:rPr lang="en-US" altLang="en-US" dirty="0">
                <a:solidFill>
                  <a:srgbClr val="FF0000"/>
                </a:solidFill>
              </a:rPr>
              <a:t>Affordability &amp; availability) </a:t>
            </a:r>
          </a:p>
          <a:p>
            <a:pPr eaLnBrk="1" hangingPunct="1"/>
            <a:r>
              <a:rPr lang="en-US" altLang="en-US" dirty="0"/>
              <a:t>Complementary foods (too low nutrient-content, and -density; too early introduction) </a:t>
            </a:r>
          </a:p>
          <a:p>
            <a:pPr eaLnBrk="1" hangingPunct="1">
              <a:buFont typeface="Wingdings" pitchFamily="2" charset="2"/>
              <a:buNone/>
            </a:pPr>
            <a:r>
              <a:rPr lang="en-US" altLang="en-US" dirty="0"/>
              <a:t>    (</a:t>
            </a:r>
            <a:r>
              <a:rPr lang="en-US" altLang="en-US" dirty="0">
                <a:solidFill>
                  <a:srgbClr val="FF0000"/>
                </a:solidFill>
              </a:rPr>
              <a:t>watery porridges, foods with limited nutrient-content</a:t>
            </a:r>
            <a:r>
              <a:rPr lang="en-US" altLang="en-US" dirty="0"/>
              <a:t>) </a:t>
            </a:r>
          </a:p>
          <a:p>
            <a:pPr eaLnBrk="1" hangingPunct="1"/>
            <a:r>
              <a:rPr lang="en-US" altLang="en-US" dirty="0"/>
              <a:t>Inadequate micronutrient status of pregnant &amp; lactating women </a:t>
            </a:r>
          </a:p>
          <a:p>
            <a:pPr eaLnBrk="1" hangingPunct="1">
              <a:buFont typeface="Wingdings" pitchFamily="2" charset="2"/>
              <a:buNone/>
            </a:pPr>
            <a:r>
              <a:rPr lang="en-US" altLang="en-US" dirty="0">
                <a:solidFill>
                  <a:srgbClr val="FF0000"/>
                </a:solidFill>
              </a:rPr>
              <a:t>    (inadequate intake for the child</a:t>
            </a:r>
            <a:r>
              <a:rPr lang="en-US" altLang="en-US" dirty="0"/>
              <a:t>) </a:t>
            </a:r>
          </a:p>
          <a:p>
            <a:pPr eaLnBrk="1" hangingPunct="1"/>
            <a:r>
              <a:rPr lang="en-US" altLang="en-US" dirty="0"/>
              <a:t>Poor bioavailability of micronutrients </a:t>
            </a:r>
          </a:p>
          <a:p>
            <a:pPr eaLnBrk="1" hangingPunct="1">
              <a:buFont typeface="Wingdings" pitchFamily="2" charset="2"/>
              <a:buNone/>
            </a:pPr>
            <a:r>
              <a:rPr lang="en-US" altLang="en-US" dirty="0"/>
              <a:t>    (</a:t>
            </a:r>
            <a:r>
              <a:rPr lang="en-US" altLang="en-US" dirty="0">
                <a:solidFill>
                  <a:srgbClr val="FF0000"/>
                </a:solidFill>
              </a:rPr>
              <a:t>absorption inhibitors, especially in plant-source based diet</a:t>
            </a:r>
            <a:r>
              <a:rPr lang="en-US" altLang="en-US" dirty="0"/>
              <a:t>) </a:t>
            </a:r>
          </a:p>
          <a:p>
            <a:pPr eaLnBrk="1" hangingPunct="1"/>
            <a:endParaRPr lang="en-US" altLang="en-US" dirty="0"/>
          </a:p>
        </p:txBody>
      </p:sp>
    </p:spTree>
    <p:extLst>
      <p:ext uri="{BB962C8B-B14F-4D97-AF65-F5344CB8AC3E}">
        <p14:creationId xmlns:p14="http://schemas.microsoft.com/office/powerpoint/2010/main" val="2980644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a:normAutofit fontScale="92500" lnSpcReduction="10000"/>
          </a:bodyPr>
          <a:lstStyle/>
          <a:p>
            <a:r>
              <a:rPr lang="en-US" dirty="0"/>
              <a:t>Strategy to improve the nutrient content of foods by compensating for lack of dietary diversity</a:t>
            </a:r>
          </a:p>
          <a:p>
            <a:r>
              <a:rPr lang="en-US" dirty="0"/>
              <a:t>MNPs are also essential for increasing immunity, physical growth strength</a:t>
            </a:r>
          </a:p>
          <a:p>
            <a:r>
              <a:rPr lang="en-US" dirty="0"/>
              <a:t>promoting good cognitive development  and Productivity</a:t>
            </a:r>
          </a:p>
          <a:p>
            <a:pPr marL="0" indent="0">
              <a:buNone/>
            </a:pPr>
            <a:endParaRPr lang="en-US" dirty="0"/>
          </a:p>
          <a:p>
            <a:pPr marL="0" indent="0">
              <a:buNone/>
            </a:pPr>
            <a:endParaRPr lang="en-US" dirty="0"/>
          </a:p>
          <a:p>
            <a:pPr marL="0" indent="0">
              <a:buNone/>
            </a:pPr>
            <a:endParaRPr lang="en-US" dirty="0"/>
          </a:p>
        </p:txBody>
      </p:sp>
      <p:sp>
        <p:nvSpPr>
          <p:cNvPr id="6" name="Content Placeholder 5"/>
          <p:cNvSpPr>
            <a:spLocks noGrp="1"/>
          </p:cNvSpPr>
          <p:nvPr>
            <p:ph sz="quarter" idx="4"/>
          </p:nvPr>
        </p:nvSpPr>
        <p:spPr/>
        <p:txBody>
          <a:bodyPr/>
          <a:lstStyle/>
          <a:p>
            <a:endParaRPr lang="en-US" dirty="0"/>
          </a:p>
        </p:txBody>
      </p:sp>
      <p:sp>
        <p:nvSpPr>
          <p:cNvPr id="2" name="Title 1"/>
          <p:cNvSpPr>
            <a:spLocks noGrp="1"/>
          </p:cNvSpPr>
          <p:nvPr>
            <p:ph type="title"/>
          </p:nvPr>
        </p:nvSpPr>
        <p:spPr>
          <a:xfrm>
            <a:off x="301752" y="0"/>
            <a:ext cx="8534400" cy="1143000"/>
          </a:xfrm>
        </p:spPr>
        <p:txBody>
          <a:bodyPr>
            <a:noAutofit/>
          </a:bodyPr>
          <a:lstStyle/>
          <a:p>
            <a:r>
              <a:rPr lang="en-US" sz="3600" b="1" dirty="0"/>
              <a:t/>
            </a:r>
            <a:br>
              <a:rPr lang="en-US" sz="3600" b="1" dirty="0"/>
            </a:br>
            <a:r>
              <a:rPr lang="en-US" sz="3600" b="1" dirty="0"/>
              <a:t/>
            </a:r>
            <a:br>
              <a:rPr lang="en-US" sz="3600" b="1" dirty="0"/>
            </a:br>
            <a:r>
              <a:rPr lang="en-US" sz="3600" b="1" dirty="0"/>
              <a:t/>
            </a:r>
            <a:br>
              <a:rPr lang="en-US" sz="3600" b="1" dirty="0"/>
            </a:br>
            <a:r>
              <a:rPr lang="en-US" sz="3600" b="1" dirty="0"/>
              <a:t/>
            </a:r>
            <a:br>
              <a:rPr lang="en-US" sz="3600" b="1" dirty="0"/>
            </a:br>
            <a:r>
              <a:rPr lang="en-US" sz="3600" b="1" dirty="0"/>
              <a:t>Importance and rationale of fortification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348654"/>
            <a:ext cx="16573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00"/>
            <a:ext cx="4132438" cy="2159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19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Rationale Cont’d</a:t>
            </a:r>
          </a:p>
        </p:txBody>
      </p:sp>
      <p:sp>
        <p:nvSpPr>
          <p:cNvPr id="3" name="Content Placeholder 2"/>
          <p:cNvSpPr>
            <a:spLocks noGrp="1"/>
          </p:cNvSpPr>
          <p:nvPr>
            <p:ph sz="quarter" idx="1"/>
          </p:nvPr>
        </p:nvSpPr>
        <p:spPr/>
        <p:txBody>
          <a:bodyPr/>
          <a:lstStyle/>
          <a:p>
            <a:r>
              <a:rPr lang="en-US" sz="2800" dirty="0"/>
              <a:t>Micronutrient Powder (MNP) are sachets with dry powder of 15 micronutrients that can be added to any semi-solid food ready for consumption</a:t>
            </a:r>
          </a:p>
          <a:p>
            <a:r>
              <a:rPr lang="en-US" dirty="0"/>
              <a:t>Improves the nutritional quality of the diet when added  immediately before consumption</a:t>
            </a:r>
          </a:p>
          <a:p>
            <a:r>
              <a:rPr lang="en-US" dirty="0"/>
              <a:t>Can also occur outside the home; such as schools or child care facilities</a:t>
            </a:r>
          </a:p>
          <a:p>
            <a:endParaRPr lang="en-US" dirty="0"/>
          </a:p>
        </p:txBody>
      </p:sp>
    </p:spTree>
    <p:extLst>
      <p:ext uri="{BB962C8B-B14F-4D97-AF65-F5344CB8AC3E}">
        <p14:creationId xmlns:p14="http://schemas.microsoft.com/office/powerpoint/2010/main" val="231382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534400" cy="1066800"/>
          </a:xfrm>
        </p:spPr>
        <p:txBody>
          <a:bodyPr>
            <a:noAutofit/>
          </a:bodyPr>
          <a:lstStyle/>
          <a:p>
            <a:r>
              <a:rPr lang="en-US" sz="3600" b="1" dirty="0"/>
              <a:t/>
            </a:r>
            <a:br>
              <a:rPr lang="en-US" sz="3600" b="1" dirty="0"/>
            </a:br>
            <a:r>
              <a:rPr lang="en-US" sz="3600" b="1" dirty="0"/>
              <a:t>Supportive policy environment and Legal framework </a:t>
            </a:r>
          </a:p>
        </p:txBody>
      </p:sp>
      <p:sp>
        <p:nvSpPr>
          <p:cNvPr id="3" name="Content Placeholder 2"/>
          <p:cNvSpPr>
            <a:spLocks noGrp="1"/>
          </p:cNvSpPr>
          <p:nvPr>
            <p:ph sz="quarter" idx="1"/>
          </p:nvPr>
        </p:nvSpPr>
        <p:spPr>
          <a:xfrm>
            <a:off x="301752" y="1219200"/>
            <a:ext cx="8503920" cy="4879848"/>
          </a:xfrm>
        </p:spPr>
        <p:txBody>
          <a:bodyPr>
            <a:noAutofit/>
          </a:bodyPr>
          <a:lstStyle/>
          <a:p>
            <a:r>
              <a:rPr lang="en-US" sz="2400" dirty="0"/>
              <a:t>World Health Organization (WHO) guidelines on point-of-use fortification with MNPs</a:t>
            </a:r>
          </a:p>
          <a:p>
            <a:r>
              <a:rPr lang="en-US" sz="2400" dirty="0"/>
              <a:t>The Constitution of Kenya, 2010 (Articles 43 &amp; 53)</a:t>
            </a:r>
          </a:p>
          <a:p>
            <a:r>
              <a:rPr lang="en-US" sz="2400" dirty="0"/>
              <a:t> The Kenya Nutrition Action Plan (KNAP), 2018-2022</a:t>
            </a:r>
          </a:p>
          <a:p>
            <a:r>
              <a:rPr lang="en-US" sz="2400" dirty="0"/>
              <a:t> National Social Marketing and communication strategy for food fortification (2015)</a:t>
            </a:r>
          </a:p>
          <a:p>
            <a:r>
              <a:rPr lang="en-US" sz="2400" dirty="0"/>
              <a:t> National Policy Guideline on Home Fortification with MNP for Children 6-23 Months in Kenya, 2013</a:t>
            </a:r>
          </a:p>
          <a:p>
            <a:r>
              <a:rPr lang="en-US" sz="2400" dirty="0"/>
              <a:t> Operational Guidelines for Health Workers in Kenya: Home Fortification with Multiple Micronutrient Powders, 2016</a:t>
            </a:r>
          </a:p>
          <a:p>
            <a:r>
              <a:rPr lang="en-US" sz="2400" dirty="0"/>
              <a:t> National Baby Friendly Community Initiative (BFCI) Trainers’ Guide, 2018</a:t>
            </a:r>
          </a:p>
          <a:p>
            <a:r>
              <a:rPr lang="en-US" sz="2400" dirty="0"/>
              <a:t> National MIYCN Policy Guidelines (Draft, 2020)</a:t>
            </a:r>
          </a:p>
        </p:txBody>
      </p:sp>
    </p:spTree>
    <p:extLst>
      <p:ext uri="{BB962C8B-B14F-4D97-AF65-F5344CB8AC3E}">
        <p14:creationId xmlns:p14="http://schemas.microsoft.com/office/powerpoint/2010/main" val="3972441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52673202"/>
              </p:ext>
            </p:extLst>
          </p:nvPr>
        </p:nvGraphicFramePr>
        <p:xfrm>
          <a:off x="914400" y="-762000"/>
          <a:ext cx="7162800" cy="7086600"/>
        </p:xfrm>
        <a:graphic>
          <a:graphicData uri="http://schemas.openxmlformats.org/presentationml/2006/ole">
            <mc:AlternateContent xmlns:mc="http://schemas.openxmlformats.org/markup-compatibility/2006">
              <mc:Choice xmlns:v="urn:schemas-microsoft-com:vml" Requires="v">
                <p:oleObj spid="_x0000_s5145" name="Acrobat Document" r:id="rId3" imgW="5838754" imgH="8410448" progId="AcroExch.Document.DC">
                  <p:embed/>
                </p:oleObj>
              </mc:Choice>
              <mc:Fallback>
                <p:oleObj name="Acrobat Document" r:id="rId3" imgW="5838754" imgH="8410448"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762000"/>
                        <a:ext cx="7162800" cy="7086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0465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066800"/>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sz="4000" b="1" dirty="0"/>
              <a:t>Approaches used to Address Micronutrient Deficiencies</a:t>
            </a:r>
            <a:endParaRPr lang="en-US" sz="4000" dirty="0"/>
          </a:p>
        </p:txBody>
      </p:sp>
      <p:sp>
        <p:nvSpPr>
          <p:cNvPr id="3" name="Content Placeholder 2"/>
          <p:cNvSpPr>
            <a:spLocks noGrp="1"/>
          </p:cNvSpPr>
          <p:nvPr>
            <p:ph sz="quarter" idx="1"/>
          </p:nvPr>
        </p:nvSpPr>
        <p:spPr/>
        <p:txBody>
          <a:bodyPr>
            <a:normAutofit fontScale="92500" lnSpcReduction="10000"/>
          </a:bodyPr>
          <a:lstStyle/>
          <a:p>
            <a:r>
              <a:rPr lang="en-US" dirty="0"/>
              <a:t>Dietary diversification- consuming varied food groups for necessary micronutrients in adequate amounts &amp; Bio-fortification - improvement of nutritional quality of food crops during production</a:t>
            </a:r>
          </a:p>
          <a:p>
            <a:r>
              <a:rPr lang="en-US" dirty="0"/>
              <a:t>Supplementation – taking vitamins and minerals in  different forms</a:t>
            </a:r>
          </a:p>
          <a:p>
            <a:r>
              <a:rPr lang="en-US" dirty="0"/>
              <a:t>Mass fortification  - addition of micronutrients to commonly consumed foods </a:t>
            </a:r>
          </a:p>
          <a:p>
            <a:r>
              <a:rPr lang="en-US" dirty="0"/>
              <a:t>Public Health Measures- improved sanitation,</a:t>
            </a:r>
          </a:p>
          <a:p>
            <a:pPr marL="0" indent="0">
              <a:buNone/>
            </a:pPr>
            <a:r>
              <a:rPr lang="en-US" dirty="0"/>
              <a:t>    malaria control and treatment, routine deworming,     </a:t>
            </a:r>
          </a:p>
          <a:p>
            <a:pPr marL="0" indent="0">
              <a:buNone/>
            </a:pPr>
            <a:r>
              <a:rPr lang="en-US" dirty="0"/>
              <a:t>    education &amp; counseling</a:t>
            </a:r>
          </a:p>
        </p:txBody>
      </p:sp>
    </p:spTree>
    <p:extLst>
      <p:ext uri="{BB962C8B-B14F-4D97-AF65-F5344CB8AC3E}">
        <p14:creationId xmlns:p14="http://schemas.microsoft.com/office/powerpoint/2010/main" val="2136732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Summary achievements</a:t>
            </a:r>
          </a:p>
        </p:txBody>
      </p:sp>
      <p:sp>
        <p:nvSpPr>
          <p:cNvPr id="3" name="Content Placeholder 2"/>
          <p:cNvSpPr>
            <a:spLocks noGrp="1"/>
          </p:cNvSpPr>
          <p:nvPr>
            <p:ph sz="quarter" idx="1"/>
          </p:nvPr>
        </p:nvSpPr>
        <p:spPr/>
        <p:txBody>
          <a:bodyPr>
            <a:normAutofit lnSpcReduction="10000"/>
          </a:bodyPr>
          <a:lstStyle/>
          <a:p>
            <a:r>
              <a:rPr lang="en-US" dirty="0"/>
              <a:t>The Ministry of Health commitment to address the triple burden of malnutrition as outlined in the KHP (2014-2030) and National Food and Nutrition Security Policy, 2012</a:t>
            </a:r>
          </a:p>
          <a:p>
            <a:r>
              <a:rPr lang="en-US" dirty="0"/>
              <a:t>Developed Point-of-use fortification with Micronutrient Powder Manuals to guide HCP &amp; CHVs </a:t>
            </a:r>
          </a:p>
          <a:p>
            <a:r>
              <a:rPr lang="en-US" dirty="0"/>
              <a:t>MNPs now in the KEML, June, 2019 passed  and included in the WHO guideline</a:t>
            </a:r>
          </a:p>
          <a:p>
            <a:r>
              <a:rPr lang="en-US" dirty="0"/>
              <a:t>KHIS-Aggregate captures MNPs as one of the important nutrition indicators</a:t>
            </a:r>
          </a:p>
        </p:txBody>
      </p:sp>
    </p:spTree>
    <p:extLst>
      <p:ext uri="{BB962C8B-B14F-4D97-AF65-F5344CB8AC3E}">
        <p14:creationId xmlns:p14="http://schemas.microsoft.com/office/powerpoint/2010/main" val="2723328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792162"/>
          </a:xfrm>
        </p:spPr>
        <p:txBody>
          <a:bodyPr>
            <a:normAutofit/>
          </a:bodyPr>
          <a:lstStyle/>
          <a:p>
            <a:pPr eaLnBrk="1" hangingPunct="1"/>
            <a:r>
              <a:rPr lang="en-US" altLang="en-US" sz="4000" b="1" dirty="0"/>
              <a:t>Cont’d achievements </a:t>
            </a:r>
          </a:p>
        </p:txBody>
      </p:sp>
      <p:sp>
        <p:nvSpPr>
          <p:cNvPr id="3" name="Content Placeholder 2"/>
          <p:cNvSpPr>
            <a:spLocks noGrp="1"/>
          </p:cNvSpPr>
          <p:nvPr>
            <p:ph sz="quarter" idx="1"/>
          </p:nvPr>
        </p:nvSpPr>
        <p:spPr>
          <a:xfrm>
            <a:off x="304800" y="1143000"/>
            <a:ext cx="8534400" cy="5257800"/>
          </a:xfrm>
        </p:spPr>
        <p:txBody>
          <a:bodyPr rtlCol="0">
            <a:normAutofit/>
          </a:bodyPr>
          <a:lstStyle/>
          <a:p>
            <a:pPr marL="274320" indent="-274320" eaLnBrk="1" fontAlgn="auto" hangingPunct="1">
              <a:spcBef>
                <a:spcPts val="580"/>
              </a:spcBef>
              <a:spcAft>
                <a:spcPts val="0"/>
              </a:spcAft>
              <a:buFont typeface="Arial" pitchFamily="34" charset="0"/>
              <a:buChar char="•"/>
              <a:defRPr/>
            </a:pPr>
            <a:r>
              <a:rPr lang="en-GB" dirty="0"/>
              <a:t>Kenya signing up to “Scaling Up Nutrition” (SUN) in November 2012, demonstrating the Government’s commitment in eradicating hunger and malnutrition</a:t>
            </a:r>
          </a:p>
          <a:p>
            <a:pPr marL="274320" indent="-274320" eaLnBrk="1" fontAlgn="auto" hangingPunct="1">
              <a:spcBef>
                <a:spcPts val="580"/>
              </a:spcBef>
              <a:spcAft>
                <a:spcPts val="0"/>
              </a:spcAft>
              <a:buFont typeface="Arial" pitchFamily="34" charset="0"/>
              <a:buChar char="•"/>
              <a:defRPr/>
            </a:pPr>
            <a:r>
              <a:rPr lang="en-GB" dirty="0"/>
              <a:t>The Government is also committed to ensuring equitable access to and uptake of High Impact Nutrition Interventions (HINI), stipulated in the National Food and Nutrition Security Policy gazetted in 2012</a:t>
            </a:r>
          </a:p>
          <a:p>
            <a:pPr marL="274320" indent="-274320" eaLnBrk="1" fontAlgn="auto" hangingPunct="1">
              <a:spcBef>
                <a:spcPts val="580"/>
              </a:spcBef>
              <a:spcAft>
                <a:spcPts val="0"/>
              </a:spcAft>
              <a:buFont typeface="Arial" pitchFamily="34" charset="0"/>
              <a:buChar char="•"/>
              <a:defRPr/>
            </a:pPr>
            <a:r>
              <a:rPr lang="en-GB" dirty="0"/>
              <a:t>KNAP 2018-22 launch and adaption by counties in via CNAPs</a:t>
            </a:r>
          </a:p>
        </p:txBody>
      </p:sp>
    </p:spTree>
    <p:extLst>
      <p:ext uri="{BB962C8B-B14F-4D97-AF65-F5344CB8AC3E}">
        <p14:creationId xmlns:p14="http://schemas.microsoft.com/office/powerpoint/2010/main" val="16241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p>
        </p:txBody>
      </p:sp>
      <p:sp>
        <p:nvSpPr>
          <p:cNvPr id="3" name="Content Placeholder 2"/>
          <p:cNvSpPr>
            <a:spLocks noGrp="1"/>
          </p:cNvSpPr>
          <p:nvPr>
            <p:ph sz="quarter" idx="1"/>
          </p:nvPr>
        </p:nvSpPr>
        <p:spPr/>
        <p:txBody>
          <a:bodyPr>
            <a:normAutofit/>
          </a:bodyPr>
          <a:lstStyle/>
          <a:p>
            <a:r>
              <a:rPr lang="en-US" dirty="0"/>
              <a:t>Background</a:t>
            </a:r>
          </a:p>
          <a:p>
            <a:r>
              <a:rPr lang="en-US" dirty="0"/>
              <a:t>Current Micronutrient Situation</a:t>
            </a:r>
          </a:p>
          <a:p>
            <a:r>
              <a:rPr lang="en-US" dirty="0"/>
              <a:t>Under five Micronutrient Deficiencies (KNMS 2011)</a:t>
            </a:r>
          </a:p>
          <a:p>
            <a:r>
              <a:rPr lang="en-US" dirty="0"/>
              <a:t>Why point-of-use fortification?</a:t>
            </a:r>
          </a:p>
          <a:p>
            <a:r>
              <a:rPr lang="en-US" dirty="0"/>
              <a:t>Supportive policy environment and Legal framework</a:t>
            </a:r>
          </a:p>
          <a:p>
            <a:r>
              <a:rPr lang="en-US" dirty="0"/>
              <a:t>Home fortification Policy information</a:t>
            </a:r>
          </a:p>
          <a:p>
            <a:r>
              <a:rPr lang="en-US" dirty="0"/>
              <a:t>Approaches used to Address Micronutrient Deficiencies</a:t>
            </a:r>
          </a:p>
          <a:p>
            <a:r>
              <a:rPr lang="en-US" dirty="0"/>
              <a:t>Achievements and progress </a:t>
            </a:r>
          </a:p>
          <a:p>
            <a:endParaRPr lang="en-US" dirty="0"/>
          </a:p>
          <a:p>
            <a:endParaRPr lang="en-US"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12252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Expected progress</a:t>
            </a:r>
          </a:p>
        </p:txBody>
      </p:sp>
      <p:sp>
        <p:nvSpPr>
          <p:cNvPr id="3" name="Content Placeholder 2"/>
          <p:cNvSpPr>
            <a:spLocks noGrp="1"/>
          </p:cNvSpPr>
          <p:nvPr>
            <p:ph sz="quarter" idx="1"/>
          </p:nvPr>
        </p:nvSpPr>
        <p:spPr/>
        <p:txBody>
          <a:bodyPr>
            <a:normAutofit/>
          </a:bodyPr>
          <a:lstStyle/>
          <a:p>
            <a:r>
              <a:rPr lang="en-US" dirty="0"/>
              <a:t>Country wide capacity building of frontline Health Care Providers</a:t>
            </a:r>
          </a:p>
          <a:p>
            <a:r>
              <a:rPr lang="en-US" dirty="0"/>
              <a:t>Improved micronutrient status and reduced vitamin and mineral deficiencies -achieving Kenya’s Vision 2030 and the Sustainable Development Goals</a:t>
            </a:r>
          </a:p>
          <a:p>
            <a:r>
              <a:rPr lang="en-US" dirty="0"/>
              <a:t>Integration of nutrition interventions into national UHC plans; and to progressively expand the list of available nutrition actions as more resources become available</a:t>
            </a:r>
          </a:p>
          <a:p>
            <a:endParaRPr lang="en-US" dirty="0"/>
          </a:p>
          <a:p>
            <a:endParaRPr lang="en-US" dirty="0"/>
          </a:p>
        </p:txBody>
      </p:sp>
    </p:spTree>
    <p:extLst>
      <p:ext uri="{BB962C8B-B14F-4D97-AF65-F5344CB8AC3E}">
        <p14:creationId xmlns:p14="http://schemas.microsoft.com/office/powerpoint/2010/main" val="2106290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Content of Manuals </a:t>
            </a:r>
          </a:p>
        </p:txBody>
      </p:sp>
      <p:sp>
        <p:nvSpPr>
          <p:cNvPr id="3" name="Content Placeholder 2"/>
          <p:cNvSpPr>
            <a:spLocks noGrp="1"/>
          </p:cNvSpPr>
          <p:nvPr>
            <p:ph sz="quarter" idx="1"/>
          </p:nvPr>
        </p:nvSpPr>
        <p:spPr/>
        <p:txBody>
          <a:bodyPr>
            <a:normAutofit lnSpcReduction="10000"/>
          </a:bodyPr>
          <a:lstStyle/>
          <a:p>
            <a:r>
              <a:rPr lang="en-US" dirty="0"/>
              <a:t>Session 1: Course Introduction</a:t>
            </a:r>
          </a:p>
          <a:p>
            <a:r>
              <a:rPr lang="en-US" dirty="0"/>
              <a:t>Session 2: Background on Micronutrient Deficiencies</a:t>
            </a:r>
          </a:p>
          <a:p>
            <a:r>
              <a:rPr lang="en-US" dirty="0"/>
              <a:t>Session 3: Role of Point-of-Use Fortification With MNPs in Infant and Young Child Nutrition</a:t>
            </a:r>
          </a:p>
          <a:p>
            <a:r>
              <a:rPr lang="en-US" dirty="0"/>
              <a:t>Session 4: Point-of-Use Fortification with MNPs</a:t>
            </a:r>
          </a:p>
          <a:p>
            <a:r>
              <a:rPr lang="en-US" dirty="0"/>
              <a:t>Session 5: Commodity Management and Reporting on MNPs</a:t>
            </a:r>
          </a:p>
          <a:p>
            <a:r>
              <a:rPr lang="en-US" dirty="0"/>
              <a:t>Session 6: Role of Social and </a:t>
            </a:r>
            <a:r>
              <a:rPr lang="en-US" dirty="0" err="1"/>
              <a:t>Behaviour</a:t>
            </a:r>
            <a:r>
              <a:rPr lang="en-US" dirty="0"/>
              <a:t> Change Communication in Improving the Uptake of MNPs</a:t>
            </a:r>
          </a:p>
          <a:p>
            <a:r>
              <a:rPr lang="en-US" dirty="0"/>
              <a:t>Session 7: Action Planning</a:t>
            </a:r>
          </a:p>
        </p:txBody>
      </p:sp>
    </p:spTree>
    <p:extLst>
      <p:ext uri="{BB962C8B-B14F-4D97-AF65-F5344CB8AC3E}">
        <p14:creationId xmlns:p14="http://schemas.microsoft.com/office/powerpoint/2010/main" val="980402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MNP Sachet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828800"/>
            <a:ext cx="32575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657600"/>
            <a:ext cx="31242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96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Composition in 1gm sachet</a:t>
            </a:r>
          </a:p>
        </p:txBody>
      </p:sp>
      <p:sp>
        <p:nvSpPr>
          <p:cNvPr id="3" name="Rectangle 2"/>
          <p:cNvSpPr/>
          <p:nvPr/>
        </p:nvSpPr>
        <p:spPr>
          <a:xfrm>
            <a:off x="2057400" y="1524000"/>
            <a:ext cx="5334000" cy="4247317"/>
          </a:xfrm>
          <a:prstGeom prst="rect">
            <a:avLst/>
          </a:prstGeom>
        </p:spPr>
        <p:txBody>
          <a:bodyPr wrap="square">
            <a:spAutoFit/>
          </a:bodyPr>
          <a:lstStyle/>
          <a:p>
            <a:r>
              <a:rPr lang="en-US" dirty="0"/>
              <a:t>Vitamin A 400 </a:t>
            </a:r>
            <a:r>
              <a:rPr lang="el-GR" dirty="0"/>
              <a:t>μ</a:t>
            </a:r>
            <a:r>
              <a:rPr lang="en-US" dirty="0"/>
              <a:t>g RE</a:t>
            </a:r>
          </a:p>
          <a:p>
            <a:r>
              <a:rPr lang="en-US" dirty="0"/>
              <a:t>Vitamin D 5 </a:t>
            </a:r>
            <a:r>
              <a:rPr lang="el-GR" dirty="0"/>
              <a:t>μ</a:t>
            </a:r>
            <a:r>
              <a:rPr lang="en-US" dirty="0"/>
              <a:t>g</a:t>
            </a:r>
          </a:p>
          <a:p>
            <a:r>
              <a:rPr lang="en-US" dirty="0"/>
              <a:t>Vitamin E 5 mg</a:t>
            </a:r>
          </a:p>
          <a:p>
            <a:r>
              <a:rPr lang="en-US" dirty="0"/>
              <a:t>Vitamin C 30 mg</a:t>
            </a:r>
          </a:p>
          <a:p>
            <a:r>
              <a:rPr lang="en-US" dirty="0"/>
              <a:t>Vitamin B1 (Thiamine) 0.5 mg</a:t>
            </a:r>
          </a:p>
          <a:p>
            <a:r>
              <a:rPr lang="fi-FI" dirty="0"/>
              <a:t>Vitamin B2 (Riboflavin) 0.5 mg</a:t>
            </a:r>
          </a:p>
          <a:p>
            <a:r>
              <a:rPr lang="fi-FI" dirty="0"/>
              <a:t>Vitamin B3 (Niacin) 6 mg</a:t>
            </a:r>
          </a:p>
          <a:p>
            <a:r>
              <a:rPr lang="fi-FI" dirty="0"/>
              <a:t>Vitamin B6 (Pyridoxine) 0.5 mg</a:t>
            </a:r>
          </a:p>
          <a:p>
            <a:r>
              <a:rPr lang="fi-FI" dirty="0"/>
              <a:t>Vitamin B12 (Cobalamin) 0.9 μg</a:t>
            </a:r>
          </a:p>
          <a:p>
            <a:r>
              <a:rPr lang="en-US" dirty="0"/>
              <a:t>Folate 150 </a:t>
            </a:r>
            <a:r>
              <a:rPr lang="el-GR" dirty="0"/>
              <a:t>μ</a:t>
            </a:r>
            <a:r>
              <a:rPr lang="en-US" dirty="0"/>
              <a:t>g</a:t>
            </a:r>
          </a:p>
          <a:p>
            <a:r>
              <a:rPr lang="en-US" dirty="0"/>
              <a:t>Iron 10 mg</a:t>
            </a:r>
          </a:p>
          <a:p>
            <a:r>
              <a:rPr lang="en-US" dirty="0"/>
              <a:t>Zinc 4.1 mg</a:t>
            </a:r>
          </a:p>
          <a:p>
            <a:r>
              <a:rPr lang="en-US" dirty="0"/>
              <a:t>Copper 0.56 mg</a:t>
            </a:r>
          </a:p>
          <a:p>
            <a:r>
              <a:rPr lang="en-US" dirty="0"/>
              <a:t>Selenium 17 </a:t>
            </a:r>
            <a:r>
              <a:rPr lang="el-GR" dirty="0"/>
              <a:t>μ</a:t>
            </a:r>
            <a:r>
              <a:rPr lang="en-US" dirty="0"/>
              <a:t>g</a:t>
            </a:r>
          </a:p>
          <a:p>
            <a:r>
              <a:rPr lang="en-US" dirty="0"/>
              <a:t>Iodine 90 </a:t>
            </a:r>
            <a:r>
              <a:rPr lang="el-GR" dirty="0"/>
              <a:t>μ</a:t>
            </a:r>
            <a:r>
              <a:rPr lang="en-US" dirty="0"/>
              <a:t>g</a:t>
            </a:r>
          </a:p>
        </p:txBody>
      </p:sp>
    </p:spTree>
    <p:extLst>
      <p:ext uri="{BB962C8B-B14F-4D97-AF65-F5344CB8AC3E}">
        <p14:creationId xmlns:p14="http://schemas.microsoft.com/office/powerpoint/2010/main" val="417880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
            <a:ext cx="6781800" cy="723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614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52400"/>
            <a:ext cx="7177087" cy="739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324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
            <a:ext cx="6719887" cy="716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8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
            <a:ext cx="7391400" cy="716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
            <a:ext cx="77724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693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sz="quarter" idx="1"/>
          </p:nvPr>
        </p:nvSpPr>
        <p:spPr/>
        <p:txBody>
          <a:bodyPr/>
          <a:lstStyle/>
          <a:p>
            <a:endParaRPr lang="en-US" dirty="0"/>
          </a:p>
          <a:p>
            <a:pPr marL="0" indent="0">
              <a:buNone/>
            </a:pPr>
            <a:endParaRPr lang="en-US" dirty="0"/>
          </a:p>
          <a:p>
            <a:endParaRPr lang="en-US" dirty="0"/>
          </a:p>
          <a:p>
            <a:pPr marL="0" indent="0">
              <a:buNone/>
            </a:pPr>
            <a:r>
              <a:rPr lang="en-US" dirty="0"/>
              <a:t>		COMBAT HIDDEN HUNGER </a:t>
            </a:r>
          </a:p>
          <a:p>
            <a:pPr marL="0" indent="0">
              <a:buNone/>
            </a:pPr>
            <a:r>
              <a:rPr lang="en-US" dirty="0"/>
              <a:t>				FOR</a:t>
            </a:r>
          </a:p>
          <a:p>
            <a:pPr marL="0" indent="0">
              <a:buNone/>
            </a:pPr>
            <a:r>
              <a:rPr lang="en-US" dirty="0"/>
              <a:t>	A HEALTHY  AND PRODUCTIVE NATION</a:t>
            </a:r>
          </a:p>
        </p:txBody>
      </p:sp>
      <p:sp>
        <p:nvSpPr>
          <p:cNvPr id="2" name="AutoShape 2" descr="https://mail.google.com/mail/u/0?ui=2&amp;ik=2783973222&amp;attid=0.1&amp;permmsgid=msg-f:1678696356333523494&amp;th=174bed7125009226&amp;view=fimg&amp;sz=s0-l75-ft&amp;attbid=ANGjdJ-lcGr9pVaB9L9kIfrQpLLMFj7tpj8Ux1LZfNEyUKeJozNm8yuCPMlvb229E5iY6e9f4C3tBLzJgp734xKCNtuXD4240n_zA61PhylIQjkBVqW0XKHFJklJQVA&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mail.google.com/mail/u/0?ui=2&amp;ik=2783973222&amp;attid=0.1&amp;permmsgid=msg-f:1678696356333523494&amp;th=174bed7125009226&amp;view=fimg&amp;sz=s0-l75-ft&amp;attbid=ANGjdJ-lcGr9pVaB9L9kIfrQpLLMFj7tpj8Ux1LZfNEyUKeJozNm8yuCPMlvb229E5iY6e9f4C3tBLzJgp734xKCNtuXD4240n_zA61PhylIQjkBVqW0XKHFJklJQVA&amp;disp=em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67" y="181215"/>
            <a:ext cx="1993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378" y="7937"/>
            <a:ext cx="1562622" cy="135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41527"/>
            <a:ext cx="19573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11" descr="https://mail.google.com/mail/u/0?ui=2&amp;ik=2783973222&amp;attid=0.2&amp;permmsgid=msg-f:1678696356333523494&amp;th=174bed7125009226&amp;view=fimg&amp;sz=s0-l75-ft&amp;attbid=ANGjdJ_kOeia3DJIbGB8RwNOR2LPBrbCgNRclnDFee_EUiU7NylO8s4Z4PJjXFLFZv5Ea6UI6L7goXRXsiudZy1hFg8y0_3XGIvSRcDFuaKaYxQvXKfw8cKUnOwMFuc&amp;disp=em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https://mail.google.com/mail/u/0?ui=2&amp;ik=2783973222&amp;attid=0.2&amp;permmsgid=msg-f:1678696356333523494&amp;th=174bed7125009226&amp;view=fimg&amp;sz=s0-l75-ft&amp;attbid=ANGjdJ_kOeia3DJIbGB8RwNOR2LPBrbCgNRclnDFee_EUiU7NylO8s4Z4PJjXFLFZv5Ea6UI6L7goXRXsiudZy1hFg8y0_3XGIvSRcDFuaKaYxQvXKfw8cKUnOwMFuc&amp;disp=emb"/>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8085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Background</a:t>
            </a:r>
          </a:p>
        </p:txBody>
      </p:sp>
      <p:sp>
        <p:nvSpPr>
          <p:cNvPr id="3" name="Content Placeholder 2"/>
          <p:cNvSpPr>
            <a:spLocks noGrp="1"/>
          </p:cNvSpPr>
          <p:nvPr>
            <p:ph sz="quarter" idx="1"/>
          </p:nvPr>
        </p:nvSpPr>
        <p:spPr/>
        <p:txBody>
          <a:bodyPr>
            <a:noAutofit/>
          </a:bodyPr>
          <a:lstStyle/>
          <a:p>
            <a:r>
              <a:rPr lang="en-US" sz="2400" dirty="0"/>
              <a:t>Global evidence has shown that point-of-use fortification of foods with MNPs is an effective intervention to reduce </a:t>
            </a:r>
            <a:r>
              <a:rPr lang="en-US" sz="2400" dirty="0" err="1"/>
              <a:t>anaemia</a:t>
            </a:r>
            <a:r>
              <a:rPr lang="en-US" sz="2400" dirty="0"/>
              <a:t> and ID in children 6-23 </a:t>
            </a:r>
            <a:r>
              <a:rPr lang="en-US" sz="2400" dirty="0" err="1"/>
              <a:t>mos</a:t>
            </a:r>
            <a:r>
              <a:rPr lang="en-US" sz="2400" dirty="0"/>
              <a:t> (De-</a:t>
            </a:r>
            <a:r>
              <a:rPr lang="en-US" sz="2400" dirty="0" err="1"/>
              <a:t>Regil</a:t>
            </a:r>
            <a:r>
              <a:rPr lang="en-US" sz="2400" dirty="0"/>
              <a:t> L et al, 2011)</a:t>
            </a:r>
          </a:p>
          <a:p>
            <a:r>
              <a:rPr lang="en-US" sz="2400" dirty="0"/>
              <a:t>In developing countries every second pregnant woman and about 40% of preschool children are estimated to be </a:t>
            </a:r>
            <a:r>
              <a:rPr lang="en-US" sz="2400" dirty="0" err="1"/>
              <a:t>anaemic</a:t>
            </a:r>
            <a:r>
              <a:rPr lang="en-US" sz="2400" dirty="0"/>
              <a:t> (WHO, 2012)</a:t>
            </a:r>
          </a:p>
          <a:p>
            <a:r>
              <a:rPr lang="en-US" sz="2400" dirty="0"/>
              <a:t>Malnutrition in all its forms threatens the achievement of the Sustainable Development Goals by 2030 (WHO 2019)</a:t>
            </a:r>
          </a:p>
          <a:p>
            <a:r>
              <a:rPr lang="en-US" sz="2400" dirty="0"/>
              <a:t>Malnutrition increases the risk of morbidity and mortality  contributing to close to half of all deaths in children under five years  </a:t>
            </a:r>
          </a:p>
        </p:txBody>
      </p:sp>
    </p:spTree>
    <p:extLst>
      <p:ext uri="{BB962C8B-B14F-4D97-AF65-F5344CB8AC3E}">
        <p14:creationId xmlns:p14="http://schemas.microsoft.com/office/powerpoint/2010/main" val="243024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 </a:t>
            </a:r>
            <a:r>
              <a:rPr lang="en-US" dirty="0"/>
              <a:t>cont’d </a:t>
            </a:r>
          </a:p>
        </p:txBody>
      </p:sp>
      <p:sp>
        <p:nvSpPr>
          <p:cNvPr id="3" name="Content Placeholder 2"/>
          <p:cNvSpPr>
            <a:spLocks noGrp="1"/>
          </p:cNvSpPr>
          <p:nvPr>
            <p:ph sz="quarter" idx="1"/>
          </p:nvPr>
        </p:nvSpPr>
        <p:spPr/>
        <p:txBody>
          <a:bodyPr>
            <a:normAutofit lnSpcReduction="10000"/>
          </a:bodyPr>
          <a:lstStyle/>
          <a:p>
            <a:r>
              <a:rPr lang="en-US" dirty="0"/>
              <a:t>WHO's mandate is to assess the micronutrient status of populations, monitor and evaluate the impact of strategies for the prevention and control of micronutrient malnutrition, and to track related trends over time (https://www.who.int/vmnis/en/2020) </a:t>
            </a:r>
          </a:p>
          <a:p>
            <a:r>
              <a:rPr lang="en-US" dirty="0"/>
              <a:t>The Vitamin and Mineral Nutrition Information System (VMNIS), was established in 1991 following a request by the World Health Assembly to strengthen surveillance of micronutrient deficiencies at the global level</a:t>
            </a:r>
          </a:p>
          <a:p>
            <a:endParaRPr lang="en-US" dirty="0"/>
          </a:p>
        </p:txBody>
      </p:sp>
    </p:spTree>
    <p:extLst>
      <p:ext uri="{BB962C8B-B14F-4D97-AF65-F5344CB8AC3E}">
        <p14:creationId xmlns:p14="http://schemas.microsoft.com/office/powerpoint/2010/main" val="199935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Background Cont’d</a:t>
            </a:r>
          </a:p>
        </p:txBody>
      </p:sp>
      <p:sp>
        <p:nvSpPr>
          <p:cNvPr id="3" name="Content Placeholder 2"/>
          <p:cNvSpPr>
            <a:spLocks noGrp="1"/>
          </p:cNvSpPr>
          <p:nvPr>
            <p:ph sz="quarter" idx="1"/>
          </p:nvPr>
        </p:nvSpPr>
        <p:spPr/>
        <p:txBody>
          <a:bodyPr>
            <a:normAutofit lnSpcReduction="10000"/>
          </a:bodyPr>
          <a:lstStyle/>
          <a:p>
            <a:pPr fontAlgn="base"/>
            <a:r>
              <a:rPr lang="en-US" dirty="0"/>
              <a:t>Systematically retrieve and summarize data on vitamin and mineral status of populations</a:t>
            </a:r>
          </a:p>
          <a:p>
            <a:pPr fontAlgn="base"/>
            <a:r>
              <a:rPr lang="en-US" dirty="0"/>
              <a:t>Provide Member States with up-to-date national, regional, and global assessments of the magnitude of vitamin and mineral deficiencies</a:t>
            </a:r>
          </a:p>
          <a:p>
            <a:pPr fontAlgn="base"/>
            <a:r>
              <a:rPr lang="en-US" dirty="0"/>
              <a:t>Track progress towards the goal of eliminating major vitamin and mineral deficiencies</a:t>
            </a:r>
          </a:p>
          <a:p>
            <a:pPr fontAlgn="base"/>
            <a:r>
              <a:rPr lang="en-US" dirty="0"/>
              <a:t>Provide tools and resources to support efforts of Member States and their partners for assessing vitamin and mineral nutritional status in populations</a:t>
            </a:r>
          </a:p>
          <a:p>
            <a:endParaRPr lang="en-US" dirty="0"/>
          </a:p>
        </p:txBody>
      </p:sp>
    </p:spTree>
    <p:extLst>
      <p:ext uri="{BB962C8B-B14F-4D97-AF65-F5344CB8AC3E}">
        <p14:creationId xmlns:p14="http://schemas.microsoft.com/office/powerpoint/2010/main" val="106952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04800"/>
            <a:ext cx="8229600" cy="838199"/>
          </a:xfrm>
        </p:spPr>
        <p:txBody>
          <a:bodyPr>
            <a:normAutofit fontScale="90000"/>
          </a:bodyPr>
          <a:lstStyle/>
          <a:p>
            <a:pPr eaLnBrk="1" hangingPunct="1"/>
            <a:r>
              <a:rPr lang="en-US" altLang="en-US" sz="4000" b="1" dirty="0"/>
              <a:t>Current micronutrient situation</a:t>
            </a:r>
          </a:p>
        </p:txBody>
      </p:sp>
      <p:sp>
        <p:nvSpPr>
          <p:cNvPr id="8195" name="Content Placeholder 2"/>
          <p:cNvSpPr>
            <a:spLocks noGrp="1"/>
          </p:cNvSpPr>
          <p:nvPr>
            <p:ph sz="quarter" idx="1"/>
          </p:nvPr>
        </p:nvSpPr>
        <p:spPr>
          <a:xfrm>
            <a:off x="228600" y="1143000"/>
            <a:ext cx="8610600" cy="5410200"/>
          </a:xfrm>
        </p:spPr>
        <p:txBody>
          <a:bodyPr>
            <a:normAutofit/>
          </a:bodyPr>
          <a:lstStyle/>
          <a:p>
            <a:pPr eaLnBrk="1" hangingPunct="1">
              <a:buFont typeface="Arial" charset="0"/>
              <a:buChar char="•"/>
            </a:pPr>
            <a:r>
              <a:rPr lang="en-US" altLang="en-US" dirty="0"/>
              <a:t>Micronutrient deficiency is widespread in the industrialized nations, but even more so in developing countries </a:t>
            </a:r>
          </a:p>
          <a:p>
            <a:pPr eaLnBrk="1" hangingPunct="1">
              <a:buFont typeface="Arial" charset="0"/>
              <a:buChar char="•"/>
            </a:pPr>
            <a:r>
              <a:rPr lang="en-US" altLang="en-US" dirty="0"/>
              <a:t>It  affects all age groups, with  the vulnerable groups being at higher  risk of developing micronutrient deficiencies </a:t>
            </a:r>
          </a:p>
          <a:p>
            <a:pPr eaLnBrk="1" hangingPunct="1">
              <a:buFont typeface="Arial" charset="0"/>
              <a:buChar char="•"/>
            </a:pPr>
            <a:r>
              <a:rPr lang="en-US" altLang="en-US" dirty="0"/>
              <a:t>Micronutrient deficiency has many adverse effects on human health</a:t>
            </a:r>
          </a:p>
          <a:p>
            <a:pPr lvl="1" eaLnBrk="1" hangingPunct="1">
              <a:buFont typeface="Arial" charset="0"/>
              <a:buChar char="•"/>
            </a:pPr>
            <a:r>
              <a:rPr lang="en-US" altLang="en-US" dirty="0"/>
              <a:t>Direct health effects e.g. rickets, anemia </a:t>
            </a:r>
          </a:p>
          <a:p>
            <a:pPr lvl="1" eaLnBrk="1" hangingPunct="1">
              <a:buFont typeface="Arial" charset="0"/>
              <a:buChar char="•"/>
            </a:pPr>
            <a:r>
              <a:rPr lang="en-US" altLang="en-US" dirty="0"/>
              <a:t>Implications on economic development and productivity particularly in terms of the potentially huge public health costs and the loss of human capital formation</a:t>
            </a:r>
          </a:p>
          <a:p>
            <a:pPr eaLnBrk="1" hangingPunct="1">
              <a:buFont typeface="Arial" charset="0"/>
              <a:buChar char="•"/>
            </a:pPr>
            <a:endParaRPr lang="en-US" altLang="en-US" dirty="0"/>
          </a:p>
        </p:txBody>
      </p:sp>
    </p:spTree>
    <p:extLst>
      <p:ext uri="{BB962C8B-B14F-4D97-AF65-F5344CB8AC3E}">
        <p14:creationId xmlns:p14="http://schemas.microsoft.com/office/powerpoint/2010/main" val="380900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Micronutrient Status in Kenya </a:t>
            </a:r>
          </a:p>
        </p:txBody>
      </p:sp>
      <p:sp>
        <p:nvSpPr>
          <p:cNvPr id="3" name="Content Placeholder 2"/>
          <p:cNvSpPr>
            <a:spLocks noGrp="1"/>
          </p:cNvSpPr>
          <p:nvPr>
            <p:ph sz="quarter" idx="1"/>
          </p:nvPr>
        </p:nvSpPr>
        <p:spPr/>
        <p:txBody>
          <a:bodyPr>
            <a:normAutofit/>
          </a:bodyPr>
          <a:lstStyle/>
          <a:p>
            <a:r>
              <a:rPr lang="en-US" dirty="0"/>
              <a:t>Kenya experiencing triple burden of malnutrition; undernutrition(stunting, underweight and wasting), over nutrition and micronutrient deficiency</a:t>
            </a:r>
          </a:p>
          <a:p>
            <a:r>
              <a:rPr lang="en-US" dirty="0"/>
              <a:t>41% had an adequately diverse diet ( KDHS, 2014)</a:t>
            </a:r>
          </a:p>
          <a:p>
            <a:r>
              <a:rPr lang="en-US" dirty="0"/>
              <a:t>Only 22% of the children 6-23 months old received the Minimum Acceptable Diet </a:t>
            </a:r>
          </a:p>
          <a:p>
            <a:r>
              <a:rPr lang="en-US" dirty="0"/>
              <a:t>33% of children age 6-23 months consumed foods rich in iron the day or night preceding the survey</a:t>
            </a:r>
          </a:p>
          <a:p>
            <a:endParaRPr lang="en-US" dirty="0"/>
          </a:p>
        </p:txBody>
      </p:sp>
    </p:spTree>
    <p:extLst>
      <p:ext uri="{BB962C8B-B14F-4D97-AF65-F5344CB8AC3E}">
        <p14:creationId xmlns:p14="http://schemas.microsoft.com/office/powerpoint/2010/main" val="270549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944562"/>
          </a:xfrm>
        </p:spPr>
        <p:txBody>
          <a:bodyPr>
            <a:normAutofit/>
          </a:bodyPr>
          <a:lstStyle/>
          <a:p>
            <a:pPr eaLnBrk="1" hangingPunct="1"/>
            <a:r>
              <a:rPr lang="en-US" altLang="en-US" sz="4000" b="1" dirty="0"/>
              <a:t> </a:t>
            </a:r>
            <a:r>
              <a:rPr lang="en-US" altLang="en-US" sz="3600" b="1" dirty="0"/>
              <a:t>Micronutrient Status Cont’d</a:t>
            </a:r>
          </a:p>
        </p:txBody>
      </p:sp>
      <p:sp>
        <p:nvSpPr>
          <p:cNvPr id="9219" name="Content Placeholder 2"/>
          <p:cNvSpPr>
            <a:spLocks noGrp="1"/>
          </p:cNvSpPr>
          <p:nvPr>
            <p:ph sz="quarter" idx="1"/>
          </p:nvPr>
        </p:nvSpPr>
        <p:spPr>
          <a:xfrm>
            <a:off x="304800" y="1219200"/>
            <a:ext cx="8534400" cy="5105400"/>
          </a:xfrm>
        </p:spPr>
        <p:txBody>
          <a:bodyPr>
            <a:normAutofit/>
          </a:bodyPr>
          <a:lstStyle/>
          <a:p>
            <a:r>
              <a:rPr lang="en-US" altLang="en-US" sz="2800" dirty="0"/>
              <a:t>The most common MDs include vitamin A deficiency (VAD), iron deficiency </a:t>
            </a:r>
            <a:r>
              <a:rPr lang="en-US" altLang="en-US" sz="2800" dirty="0" err="1"/>
              <a:t>anaemia</a:t>
            </a:r>
            <a:r>
              <a:rPr lang="en-US" altLang="en-US" sz="2800" dirty="0"/>
              <a:t> (IDA), iodine deficiency and zinc deficiency </a:t>
            </a:r>
          </a:p>
          <a:p>
            <a:pPr eaLnBrk="1" hangingPunct="1"/>
            <a:r>
              <a:rPr lang="en-US" altLang="en-US" sz="2800" dirty="0"/>
              <a:t>Together, these affect at least one third of the world’s population, the majority of whom are in developing countries</a:t>
            </a:r>
          </a:p>
          <a:p>
            <a:pPr lvl="1" eaLnBrk="1" hangingPunct="1"/>
            <a:r>
              <a:rPr lang="en-US" altLang="en-US" dirty="0"/>
              <a:t>Iron deficiency is the most prevalent. It is estimated that just over 2 billion people are </a:t>
            </a:r>
            <a:r>
              <a:rPr lang="en-US" altLang="en-US" dirty="0" err="1"/>
              <a:t>anaemic</a:t>
            </a:r>
            <a:endParaRPr lang="en-US" altLang="en-US" dirty="0"/>
          </a:p>
          <a:p>
            <a:pPr lvl="1" eaLnBrk="1" hangingPunct="1"/>
            <a:r>
              <a:rPr lang="en-US" altLang="en-US" dirty="0"/>
              <a:t>Just under 2 billion have inadequate iodine nutrition </a:t>
            </a:r>
          </a:p>
          <a:p>
            <a:pPr lvl="1"/>
            <a:r>
              <a:rPr lang="en-US" altLang="en-US" dirty="0"/>
              <a:t>254 million preschool-aged children are vitamin A deficient (WHO, 2012)</a:t>
            </a:r>
            <a:r>
              <a:rPr lang="en-US" dirty="0"/>
              <a:t> </a:t>
            </a:r>
          </a:p>
        </p:txBody>
      </p:sp>
    </p:spTree>
    <p:extLst>
      <p:ext uri="{BB962C8B-B14F-4D97-AF65-F5344CB8AC3E}">
        <p14:creationId xmlns:p14="http://schemas.microsoft.com/office/powerpoint/2010/main" val="2267451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Status Cont’d</a:t>
            </a:r>
          </a:p>
        </p:txBody>
      </p:sp>
      <p:sp>
        <p:nvSpPr>
          <p:cNvPr id="3" name="Content Placeholder 2"/>
          <p:cNvSpPr>
            <a:spLocks noGrp="1"/>
          </p:cNvSpPr>
          <p:nvPr>
            <p:ph sz="quarter" idx="1"/>
          </p:nvPr>
        </p:nvSpPr>
        <p:spPr/>
        <p:txBody>
          <a:bodyPr>
            <a:normAutofit fontScale="92500" lnSpcReduction="10000"/>
          </a:bodyPr>
          <a:lstStyle/>
          <a:p>
            <a:r>
              <a:rPr lang="en-US" dirty="0"/>
              <a:t>Out of all children 6-59 months, 83.3% had</a:t>
            </a:r>
          </a:p>
          <a:p>
            <a:pPr marL="0" indent="0">
              <a:buNone/>
            </a:pPr>
            <a:r>
              <a:rPr lang="en-US" dirty="0"/>
              <a:t>    low plasma zinc, which is an indication of zinc </a:t>
            </a:r>
          </a:p>
          <a:p>
            <a:pPr marL="0" indent="0">
              <a:buNone/>
            </a:pPr>
            <a:r>
              <a:rPr lang="en-US" dirty="0"/>
              <a:t>    deficiency among pre-school children </a:t>
            </a:r>
          </a:p>
          <a:p>
            <a:r>
              <a:rPr lang="en-US" dirty="0"/>
              <a:t>1 out of every 4 (26.3%) suffers from anemia</a:t>
            </a:r>
          </a:p>
          <a:p>
            <a:r>
              <a:rPr lang="en-US" dirty="0"/>
              <a:t> Vitamin A Deficiency (VAD) affects 1 out of every 10 (9.2%) children</a:t>
            </a:r>
          </a:p>
          <a:p>
            <a:r>
              <a:rPr lang="en-US" dirty="0"/>
              <a:t>1 out of every 2 (52.6%) children are at risk of VAD (Marginal)</a:t>
            </a:r>
          </a:p>
          <a:p>
            <a:r>
              <a:rPr lang="en-US" dirty="0"/>
              <a:t> Zinc deficiency affects 8 out of every 10 (81.6%) children</a:t>
            </a:r>
          </a:p>
          <a:p>
            <a:r>
              <a:rPr lang="en-US" dirty="0" err="1"/>
              <a:t>Anaemia</a:t>
            </a:r>
            <a:r>
              <a:rPr lang="en-US" dirty="0"/>
              <a:t> prevalence of 20% or higher for 6–23months give MNPs</a:t>
            </a:r>
          </a:p>
        </p:txBody>
      </p:sp>
    </p:spTree>
    <p:extLst>
      <p:ext uri="{BB962C8B-B14F-4D97-AF65-F5344CB8AC3E}">
        <p14:creationId xmlns:p14="http://schemas.microsoft.com/office/powerpoint/2010/main" val="14695829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DBE013D8C7604B983817C7E9012623" ma:contentTypeVersion="13" ma:contentTypeDescription="Create a new document." ma:contentTypeScope="" ma:versionID="4759bb97f929ebb65ab321d903c13500">
  <xsd:schema xmlns:xsd="http://www.w3.org/2001/XMLSchema" xmlns:xs="http://www.w3.org/2001/XMLSchema" xmlns:p="http://schemas.microsoft.com/office/2006/metadata/properties" xmlns:ns3="558c2a68-3c86-4550-8c73-07409d1eb331" xmlns:ns4="b0a39b10-22b5-49f8-8575-047a62c6bbc0" targetNamespace="http://schemas.microsoft.com/office/2006/metadata/properties" ma:root="true" ma:fieldsID="8de939500b6c431dfd3722e24caa04a1" ns3:_="" ns4:_="">
    <xsd:import namespace="558c2a68-3c86-4550-8c73-07409d1eb331"/>
    <xsd:import namespace="b0a39b10-22b5-49f8-8575-047a62c6bbc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8c2a68-3c86-4550-8c73-07409d1eb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a39b10-22b5-49f8-8575-047a62c6bb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F249B2-00BA-44A1-990A-86A3E1BBF2FB}">
  <ds:schemaRefs>
    <ds:schemaRef ds:uri="http://schemas.microsoft.com/sharepoint/v3/contenttype/forms"/>
  </ds:schemaRefs>
</ds:datastoreItem>
</file>

<file path=customXml/itemProps2.xml><?xml version="1.0" encoding="utf-8"?>
<ds:datastoreItem xmlns:ds="http://schemas.openxmlformats.org/officeDocument/2006/customXml" ds:itemID="{A0548429-9C69-4C57-94D6-6BA2BAE484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8c2a68-3c86-4550-8c73-07409d1eb331"/>
    <ds:schemaRef ds:uri="b0a39b10-22b5-49f8-8575-047a62c6bb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279720-9470-4995-8A2C-4899B6A8A907}">
  <ds:schemaRefs>
    <ds:schemaRef ds:uri="http://purl.org/dc/elements/1.1/"/>
    <ds:schemaRef ds:uri="http://purl.org/dc/terms/"/>
    <ds:schemaRef ds:uri="http://www.w3.org/XML/1998/namespace"/>
    <ds:schemaRef ds:uri="http://schemas.microsoft.com/office/2006/documentManagement/types"/>
    <ds:schemaRef ds:uri="http://schemas.microsoft.com/office/2006/metadata/properties"/>
    <ds:schemaRef ds:uri="558c2a68-3c86-4550-8c73-07409d1eb331"/>
    <ds:schemaRef ds:uri="http://purl.org/dc/dcmitype/"/>
    <ds:schemaRef ds:uri="b0a39b10-22b5-49f8-8575-047a62c6bbc0"/>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2845</TotalTime>
  <Words>1459</Words>
  <Application>Microsoft Office PowerPoint</Application>
  <PresentationFormat>On-screen Show (4:3)</PresentationFormat>
  <Paragraphs>159</Paragraphs>
  <Slides>28</Slides>
  <Notes>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Georgia</vt:lpstr>
      <vt:lpstr>Helvetica</vt:lpstr>
      <vt:lpstr>Wingdings</vt:lpstr>
      <vt:lpstr>Wingdings 2</vt:lpstr>
      <vt:lpstr>Civic</vt:lpstr>
      <vt:lpstr>2_Office Theme</vt:lpstr>
      <vt:lpstr>Acrobat Document</vt:lpstr>
      <vt:lpstr>PowerPoint Presentation</vt:lpstr>
      <vt:lpstr>Outline</vt:lpstr>
      <vt:lpstr>Background</vt:lpstr>
      <vt:lpstr>Background cont’d </vt:lpstr>
      <vt:lpstr>Background Cont’d</vt:lpstr>
      <vt:lpstr>Current micronutrient situation</vt:lpstr>
      <vt:lpstr>Micronutrient Status in Kenya </vt:lpstr>
      <vt:lpstr> Micronutrient Status Cont’d</vt:lpstr>
      <vt:lpstr>Status Cont’d</vt:lpstr>
      <vt:lpstr>  Under five Micronutrient Deficiencies (KNMS 2011)</vt:lpstr>
      <vt:lpstr>Why point-of –use  fortification?</vt:lpstr>
      <vt:lpstr>      Reasons for low micronutrient intake </vt:lpstr>
      <vt:lpstr>    Importance and rationale of fortification</vt:lpstr>
      <vt:lpstr>Rationale Cont’d</vt:lpstr>
      <vt:lpstr> Supportive policy environment and Legal framework </vt:lpstr>
      <vt:lpstr>PowerPoint Presentation</vt:lpstr>
      <vt:lpstr>    Approaches used to Address Micronutrient Deficiencies</vt:lpstr>
      <vt:lpstr>Summary achievements</vt:lpstr>
      <vt:lpstr>Cont’d achievements </vt:lpstr>
      <vt:lpstr>Expected progress</vt:lpstr>
      <vt:lpstr>Content of Manuals </vt:lpstr>
      <vt:lpstr>MNP Sachet</vt:lpstr>
      <vt:lpstr>Composition in 1gm sachet</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c:creator>
  <cp:lastModifiedBy>Leila Odhiambo</cp:lastModifiedBy>
  <cp:revision>75</cp:revision>
  <dcterms:created xsi:type="dcterms:W3CDTF">2020-09-19T13:06:31Z</dcterms:created>
  <dcterms:modified xsi:type="dcterms:W3CDTF">2020-10-14T16:12:15Z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0x010100F3DBE013D8C7604B983817C7E9012623</vt:lpwstr>
  </property>
</Properties>
</file>